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702" r:id="rId2"/>
    <p:sldMasterId id="2147483686" r:id="rId3"/>
  </p:sldMasterIdLst>
  <p:notesMasterIdLst>
    <p:notesMasterId r:id="rId17"/>
  </p:notesMasterIdLst>
  <p:handoutMasterIdLst>
    <p:handoutMasterId r:id="rId18"/>
  </p:handoutMasterIdLst>
  <p:sldIdLst>
    <p:sldId id="277" r:id="rId4"/>
    <p:sldId id="399" r:id="rId5"/>
    <p:sldId id="400" r:id="rId6"/>
    <p:sldId id="401" r:id="rId7"/>
    <p:sldId id="402" r:id="rId8"/>
    <p:sldId id="403" r:id="rId9"/>
    <p:sldId id="404" r:id="rId10"/>
    <p:sldId id="405" r:id="rId11"/>
    <p:sldId id="406" r:id="rId12"/>
    <p:sldId id="408" r:id="rId13"/>
    <p:sldId id="409" r:id="rId14"/>
    <p:sldId id="411" r:id="rId15"/>
    <p:sldId id="40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137"/>
    <a:srgbClr val="BC8F00"/>
    <a:srgbClr val="860000"/>
    <a:srgbClr val="00B0F0"/>
    <a:srgbClr val="1B3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74" autoAdjust="0"/>
    <p:restoredTop sz="94660" autoAdjust="0"/>
  </p:normalViewPr>
  <p:slideViewPr>
    <p:cSldViewPr snapToGrid="0">
      <p:cViewPr>
        <p:scale>
          <a:sx n="51" d="100"/>
          <a:sy n="51" d="100"/>
        </p:scale>
        <p:origin x="53" y="7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68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DA8E9-9948-4BC7-A1DE-415AE6D34228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5F544-A886-482E-AF73-1D6364AAC6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1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4AE53-78AB-4E30-A376-70F5FA87A326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32FBC-CC67-4B17-8935-02F23E3364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558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353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0204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9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59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35627" y="164638"/>
            <a:ext cx="945637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35627" y="932723"/>
            <a:ext cx="94563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2543605" cy="6864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378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2276872"/>
            <a:ext cx="12192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3" name="Isosceles Triangle 2"/>
          <p:cNvSpPr/>
          <p:nvPr userDrawn="1"/>
        </p:nvSpPr>
        <p:spPr>
          <a:xfrm rot="10800000">
            <a:off x="158339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2" name="Isosceles Triangle 11"/>
          <p:cNvSpPr/>
          <p:nvPr userDrawn="1"/>
        </p:nvSpPr>
        <p:spPr>
          <a:xfrm rot="10800000">
            <a:off x="446371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3" name="Isosceles Triangle 12"/>
          <p:cNvSpPr/>
          <p:nvPr userDrawn="1"/>
        </p:nvSpPr>
        <p:spPr>
          <a:xfrm rot="10800000">
            <a:off x="734403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4" name="Isosceles Triangle 13"/>
          <p:cNvSpPr/>
          <p:nvPr userDrawn="1"/>
        </p:nvSpPr>
        <p:spPr>
          <a:xfrm rot="10800000">
            <a:off x="10224348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15413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95732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576051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456369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2175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31904" y="2276872"/>
            <a:ext cx="5711957" cy="3936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03445" y="1412776"/>
            <a:ext cx="4560000" cy="36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0052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990600"/>
            <a:ext cx="3887755" cy="5867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079776" y="0"/>
            <a:ext cx="8112224" cy="36210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747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013496"/>
            <a:ext cx="3887755" cy="3567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304245" y="0"/>
            <a:ext cx="3887755" cy="458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4773149"/>
            <a:ext cx="6096000" cy="2084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5951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95027" y="4101331"/>
            <a:ext cx="2400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196973" y="1700808"/>
            <a:ext cx="2400000" cy="23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5027" y="1700808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196973" y="4101331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9" y="4101331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9" y="1700808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3594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09650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26140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126140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10492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94844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3021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67" y="2276873"/>
            <a:ext cx="7238124" cy="3966041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05875" y="2485912"/>
            <a:ext cx="4832891" cy="31242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0415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4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0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26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51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0990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53956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16922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4068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4101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6571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97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print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54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4421" y="6053794"/>
            <a:ext cx="12196420" cy="439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2197" y="5901985"/>
            <a:ext cx="4571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2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V="1">
            <a:off x="9506857" y="5939880"/>
            <a:ext cx="1291772" cy="1157606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7045437" y="-64960"/>
            <a:ext cx="5146562" cy="5852440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98031" y="1476029"/>
            <a:ext cx="6829425" cy="2797237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i="1" dirty="0">
                <a:solidFill>
                  <a:srgbClr val="000000"/>
                </a:solidFill>
              </a:rPr>
              <a:t>Submitted in the partial fulfillment for the award of the degree of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BACHELOR OF ENGINEERING </a:t>
            </a:r>
            <a:endParaRPr lang="en-US" sz="2400" dirty="0">
              <a:solidFill>
                <a:srgbClr val="0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400" i="1" dirty="0">
                <a:solidFill>
                  <a:srgbClr val="000000"/>
                </a:solidFill>
              </a:rPr>
              <a:t> IN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BIG DATA ENGINEERING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3" name="Right Triangle 42"/>
          <p:cNvSpPr/>
          <p:nvPr/>
        </p:nvSpPr>
        <p:spPr>
          <a:xfrm rot="10800000" flipV="1">
            <a:off x="9829797" y="5333999"/>
            <a:ext cx="2366623" cy="1600201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881359" y="6019560"/>
            <a:ext cx="49286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/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DISCOVER . </a:t>
            </a:r>
            <a:r>
              <a:rPr lang="en-US" sz="2000" b="1" dirty="0">
                <a:solidFill>
                  <a:srgbClr val="C00000"/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LEARN</a:t>
            </a: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sper" panose="02000506000000020004" pitchFamily="2" charset="0"/>
                <a:ea typeface="Karla" pitchFamily="2" charset="0"/>
                <a:cs typeface="Karla" pitchFamily="2" charset="0"/>
              </a:rPr>
              <a:t> . EMPOWER</a:t>
            </a:r>
            <a:endParaRPr lang="en-US" sz="1200" b="1" dirty="0">
              <a:solidFill>
                <a:prstClr val="black"/>
              </a:solidFill>
              <a:latin typeface="Casper" panose="02000506000000020004" pitchFamily="2" charset="0"/>
            </a:endParaRPr>
          </a:p>
          <a:p>
            <a:pPr eaLnBrk="1" hangingPunct="1"/>
            <a:endParaRPr lang="en-US" sz="1600" b="1" dirty="0">
              <a:latin typeface="Casper" panose="0200050600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885780" y="6043646"/>
            <a:ext cx="4571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43345" y="6014156"/>
            <a:ext cx="588260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Department of AIT-CSE</a:t>
            </a:r>
            <a:endParaRPr lang="en-US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57138" y="443068"/>
            <a:ext cx="84770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algn="ctr"/>
            <a:r>
              <a:rPr lang="en-US" sz="3600" b="1" dirty="0">
                <a:latin typeface="Arial Black" pitchFamily="34" charset="0"/>
              </a:rPr>
              <a:t>Learning Disability Detector</a:t>
            </a:r>
            <a:endParaRPr lang="en-US" sz="3600" dirty="0">
              <a:latin typeface="Raleway ExtraBold" pitchFamily="34" charset="-52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56200" y="4713444"/>
            <a:ext cx="31769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Submitted by: </a:t>
            </a:r>
          </a:p>
          <a:p>
            <a:r>
              <a:rPr lang="en-US" sz="2000" dirty="0"/>
              <a:t>Anchal-21BCS4703</a:t>
            </a:r>
          </a:p>
          <a:p>
            <a:r>
              <a:rPr lang="en-US" sz="2000" dirty="0"/>
              <a:t>Omkar Hiremath-21BCS6789</a:t>
            </a:r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681250" y="4725655"/>
            <a:ext cx="29713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Under the Supervision of: </a:t>
            </a:r>
            <a:endParaRPr lang="en-US" sz="2000" dirty="0"/>
          </a:p>
          <a:p>
            <a:r>
              <a:rPr lang="en-US" sz="2000" dirty="0"/>
              <a:t>Dr. Monica Luthra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65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BA3A5C-F178-4B54-911F-D322CBF63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28" t="6318" b="3404"/>
          <a:stretch/>
        </p:blipFill>
        <p:spPr>
          <a:xfrm>
            <a:off x="824460" y="644577"/>
            <a:ext cx="10804766" cy="55688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12C41-CACD-44CF-B545-53DD067EE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74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77473A-829B-4B95-8FFE-A58041999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944" y="411794"/>
            <a:ext cx="8944111" cy="64462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4FA6D-77E6-4262-AFA5-63BC6724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26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8C0BB8-9644-4D3D-A73F-D93358FD3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058"/>
          <a:stretch/>
        </p:blipFill>
        <p:spPr>
          <a:xfrm>
            <a:off x="380951" y="1214203"/>
            <a:ext cx="11430098" cy="52124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92908-26B3-4C8E-9B86-013E51C6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49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1. American Psychiatric Association. (2013). Diagnostic and statistical manual of mental disorders (5th ed.). American Psychiatric Publishing. </a:t>
            </a:r>
          </a:p>
          <a:p>
            <a:r>
              <a:rPr lang="en-US" dirty="0"/>
              <a:t>2. Alloway, T. P., &amp; Alloway, R. G. (2010). Investigating the predictive roles of working memory and IQ in academic attainment. Journal of Experimental Child Psychology, 106(1), 20-29. [doi:10.1016/j.jecp.2009.11.003]</a:t>
            </a:r>
          </a:p>
          <a:p>
            <a:r>
              <a:rPr lang="en-US" dirty="0"/>
              <a:t> 3. </a:t>
            </a:r>
            <a:r>
              <a:rPr lang="en-US" dirty="0" err="1"/>
              <a:t>Bakopoulou</a:t>
            </a:r>
            <a:r>
              <a:rPr lang="en-US" dirty="0"/>
              <a:t>, I., &amp; </a:t>
            </a:r>
            <a:r>
              <a:rPr lang="en-US" dirty="0" err="1"/>
              <a:t>Dockrell</a:t>
            </a:r>
            <a:r>
              <a:rPr lang="en-US" dirty="0"/>
              <a:t>, J. E. (2016). The role of working memory and language in mathematics achievement in children with and without intellectual disabilities. Journal of Intellectual Disability Research, 60(3), 216-230. [doi:10.1111/jir.12244] </a:t>
            </a:r>
          </a:p>
          <a:p>
            <a:r>
              <a:rPr lang="en-US" dirty="0"/>
              <a:t>4. Berninger, V. W., Abbott, R. D., Thomson, J. B., Raskind, W., &amp; Richards, T. (2008). Writing and reading: Connections between language by hand and language by eye. Journal of Learning Disabilities, 41(6), 572-590. [doi:10.1177/0022219408326219] </a:t>
            </a:r>
          </a:p>
          <a:p>
            <a:r>
              <a:rPr lang="en-US" dirty="0"/>
              <a:t>5. Fletcher, J. M., Lyon, G. R., Fuchs, L. S., &amp; Barnes, M. A. (2007). Learning disabilities: From identification to intervention. Guilford Press.</a:t>
            </a:r>
          </a:p>
          <a:p>
            <a:r>
              <a:rPr lang="en-US" dirty="0"/>
              <a:t> 6. Frazier, T. W., </a:t>
            </a:r>
            <a:r>
              <a:rPr lang="en-US" dirty="0" err="1"/>
              <a:t>Demaree</a:t>
            </a:r>
            <a:r>
              <a:rPr lang="en-US" dirty="0"/>
              <a:t>, H. A., &amp; </a:t>
            </a:r>
            <a:r>
              <a:rPr lang="en-US" dirty="0" err="1"/>
              <a:t>Youngstrom</a:t>
            </a:r>
            <a:r>
              <a:rPr lang="en-US" dirty="0"/>
              <a:t>, E. A. (2007). Meta-analysis of intellectual and neuropsychological test performance in </a:t>
            </a:r>
            <a:r>
              <a:rPr lang="en-US" dirty="0" err="1"/>
              <a:t>attentiondeficit</a:t>
            </a:r>
            <a:r>
              <a:rPr lang="en-US" dirty="0"/>
              <a:t>/hyperactivity disorder. Neuropsychology, 21(6), 845-855. [doi:10.1037/0894-4105.21.6.845] </a:t>
            </a:r>
          </a:p>
          <a:p>
            <a:r>
              <a:rPr lang="en-US" dirty="0"/>
              <a:t>7. </a:t>
            </a:r>
            <a:r>
              <a:rPr lang="en-US" dirty="0" err="1"/>
              <a:t>Giangreco</a:t>
            </a:r>
            <a:r>
              <a:rPr lang="en-US" dirty="0"/>
              <a:t>, M. F., Edelman, S. W., </a:t>
            </a:r>
            <a:r>
              <a:rPr lang="en-US" dirty="0" err="1"/>
              <a:t>Luiselli</a:t>
            </a:r>
            <a:r>
              <a:rPr lang="en-US" dirty="0"/>
              <a:t>, T. E., &amp; MacFarland, S. Z. (2003). Helping or hovering? Effects of instructional assistant proximity on students with disabilities. Exceptional Children, 69(4), 391- 408. [doi:10.1177/001440290306900402] </a:t>
            </a:r>
          </a:p>
          <a:p>
            <a:r>
              <a:rPr lang="en-US" dirty="0"/>
              <a:t>8. Lerner, J. W. (2012). Learning disabilities and related disorders: Characteristics and teaching strategies. Houghton Mifflin Harcourt.</a:t>
            </a:r>
          </a:p>
          <a:p>
            <a:r>
              <a:rPr lang="en-US" dirty="0"/>
              <a:t> 9. Opitz, D., &amp; Maclin, R. (1999). Popular ensemble methods: An empirical study. Journal of Artificial Intelligence Research, 11, 169-198. </a:t>
            </a:r>
          </a:p>
          <a:p>
            <a:r>
              <a:rPr lang="en-US" dirty="0"/>
              <a:t>10. </a:t>
            </a:r>
            <a:r>
              <a:rPr lang="en-US" dirty="0" err="1"/>
              <a:t>Salend</a:t>
            </a:r>
            <a:r>
              <a:rPr lang="en-US" dirty="0"/>
              <a:t>, S. J. (2011). Creating inclusive classrooms: Effective and reflective practices. Pearson.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5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676" y="365126"/>
            <a:ext cx="10515600" cy="976206"/>
          </a:xfrm>
        </p:spPr>
        <p:txBody>
          <a:bodyPr/>
          <a:lstStyle/>
          <a:p>
            <a:r>
              <a:rPr lang="en-US" b="1" dirty="0">
                <a:latin typeface="Times New Roman"/>
                <a:cs typeface="Times New Roman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8220"/>
            <a:ext cx="10515600" cy="495225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Introduction to Project</a:t>
            </a:r>
          </a:p>
          <a:p>
            <a:r>
              <a:rPr lang="en-US" dirty="0">
                <a:latin typeface="Times New Roman"/>
                <a:cs typeface="Times New Roman"/>
              </a:rPr>
              <a:t>Problem Formulation</a:t>
            </a:r>
          </a:p>
          <a:p>
            <a:r>
              <a:rPr lang="en-US" dirty="0">
                <a:latin typeface="Times New Roman"/>
                <a:cs typeface="Times New Roman"/>
              </a:rPr>
              <a:t>Objectives of the work </a:t>
            </a:r>
          </a:p>
          <a:p>
            <a:r>
              <a:rPr lang="en-US" dirty="0">
                <a:latin typeface="Times New Roman"/>
                <a:cs typeface="Times New Roman"/>
              </a:rPr>
              <a:t>Methodology used</a:t>
            </a:r>
          </a:p>
          <a:p>
            <a:r>
              <a:rPr lang="en-US" spc="-10" dirty="0">
                <a:latin typeface="Times New Roman"/>
                <a:cs typeface="Times New Roman"/>
              </a:rPr>
              <a:t>Results and Outputs</a:t>
            </a:r>
          </a:p>
          <a:p>
            <a:r>
              <a:rPr lang="en-US" spc="-10" dirty="0">
                <a:latin typeface="Times New Roman"/>
                <a:cs typeface="Times New Roman"/>
              </a:rPr>
              <a:t>Conclusion</a:t>
            </a:r>
          </a:p>
          <a:p>
            <a:r>
              <a:rPr lang="en-US" dirty="0">
                <a:latin typeface="Times New Roman"/>
                <a:cs typeface="Times New Roman"/>
              </a:rPr>
              <a:t>Future Scope</a:t>
            </a:r>
          </a:p>
          <a:p>
            <a:r>
              <a:rPr lang="en-US" dirty="0">
                <a:latin typeface="Times New Roman"/>
                <a:cs typeface="Times New Roman"/>
              </a:rPr>
              <a:t>References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82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217" y="597333"/>
            <a:ext cx="6951689" cy="1051586"/>
          </a:xfrm>
        </p:spPr>
        <p:txBody>
          <a:bodyPr>
            <a:normAutofit fontScale="9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Introduction to Learning Disabilities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3F665B5A-5533-4A25-ABB5-E6119BB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298" y="102658"/>
            <a:ext cx="4503561" cy="67553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3FB5F-8CBA-46A9-9B9A-E565F1F12B84}"/>
              </a:ext>
            </a:extLst>
          </p:cNvPr>
          <p:cNvSpPr txBox="1"/>
          <p:nvPr/>
        </p:nvSpPr>
        <p:spPr>
          <a:xfrm>
            <a:off x="751742" y="2338466"/>
            <a:ext cx="6127228" cy="2964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Learning disabilities are neurological conditions that affect an individual's ability to process and understand information. </a:t>
            </a:r>
          </a:p>
          <a:p>
            <a:pPr>
              <a:lnSpc>
                <a:spcPts val="2799"/>
              </a:lnSpc>
            </a:pPr>
            <a:endParaRPr lang="en-US" sz="2400" dirty="0">
              <a:solidFill>
                <a:srgbClr val="383838"/>
              </a:solidFill>
              <a:latin typeface="Patrick Hand" pitchFamily="34" charset="0"/>
              <a:ea typeface="Patrick Hand" pitchFamily="34" charset="-122"/>
              <a:cs typeface="Patrick Hand" pitchFamily="34" charset="-12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They can impact various cognitive skills, such as reading, writing, math, or focus, and often manifest early in a person's academic journey.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1012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617B57F8-F5C4-48C7-83A7-29871B84A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12039" cy="6768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F19D38-D4AD-469F-BB9D-C0C90D87E636}"/>
              </a:ext>
            </a:extLst>
          </p:cNvPr>
          <p:cNvSpPr txBox="1"/>
          <p:nvPr/>
        </p:nvSpPr>
        <p:spPr>
          <a:xfrm>
            <a:off x="4995472" y="655727"/>
            <a:ext cx="6093500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Symptoms and Signs of Learning Disabilities</a:t>
            </a:r>
            <a:endParaRPr lang="en-US" sz="4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D87F8-6C03-489E-B47B-F84598B25BC9}"/>
              </a:ext>
            </a:extLst>
          </p:cNvPr>
          <p:cNvSpPr txBox="1"/>
          <p:nvPr/>
        </p:nvSpPr>
        <p:spPr>
          <a:xfrm>
            <a:off x="4995472" y="2605086"/>
            <a:ext cx="6213421" cy="2884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SzPct val="100000"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Difficulty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with reading, writing, or math skills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despite average or above-average intelligence</a:t>
            </a:r>
          </a:p>
          <a:p>
            <a:pPr algn="l">
              <a:buSzPct val="100000"/>
            </a:pPr>
            <a:endParaRPr lang="en-US" sz="2000" b="1" dirty="0">
              <a:solidFill>
                <a:srgbClr val="383838"/>
              </a:solidFill>
              <a:latin typeface="Patrick Hand" pitchFamily="34" charset="0"/>
              <a:ea typeface="Patrick Hand" pitchFamily="34" charset="-122"/>
              <a:cs typeface="Patrick Hand" pitchFamily="34" charset="-120"/>
            </a:endParaRPr>
          </a:p>
          <a:p>
            <a:pPr marL="342900" indent="-342900">
              <a:buSzPct val="100000"/>
              <a:buFontTx/>
              <a:buChar char="•"/>
            </a:pP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Struggles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with organization,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planning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, and time management that interfere with daily activities</a:t>
            </a:r>
          </a:p>
          <a:p>
            <a:pPr>
              <a:buSzPct val="100000"/>
            </a:pPr>
            <a:endParaRPr lang="en-US" sz="2000" dirty="0"/>
          </a:p>
          <a:p>
            <a:pPr marL="342900" indent="-342900">
              <a:buSzPct val="100000"/>
              <a:buFontTx/>
              <a:buChar char="•"/>
            </a:pP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Problems with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attention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,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memory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, or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processing</a:t>
            </a:r>
            <a:r>
              <a:rPr lang="en-US" sz="20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20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speed</a:t>
            </a:r>
            <a:endParaRPr lang="en-US" sz="2000" b="1" dirty="0"/>
          </a:p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93034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18" y="320675"/>
            <a:ext cx="8275820" cy="1325563"/>
          </a:xfrm>
        </p:spPr>
        <p:txBody>
          <a:bodyPr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Diagnosing Learning Disabilities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B304E902-6188-46DB-B49C-F3E2C3F25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788" y="0"/>
            <a:ext cx="3283262" cy="6858000"/>
          </a:xfrm>
          <a:prstGeom prst="rect">
            <a:avLst/>
          </a:prstGeom>
        </p:spPr>
      </p:pic>
      <p:sp>
        <p:nvSpPr>
          <p:cNvPr id="6" name="Shape 3">
            <a:extLst>
              <a:ext uri="{FF2B5EF4-FFF2-40B4-BE49-F238E27FC236}">
                <a16:creationId xmlns:a16="http://schemas.microsoft.com/office/drawing/2014/main" id="{ED538352-60FD-4FF9-9F51-BFC45DC7996C}"/>
              </a:ext>
            </a:extLst>
          </p:cNvPr>
          <p:cNvSpPr/>
          <p:nvPr/>
        </p:nvSpPr>
        <p:spPr>
          <a:xfrm>
            <a:off x="269821" y="1843789"/>
            <a:ext cx="3986622" cy="2592247"/>
          </a:xfrm>
          <a:prstGeom prst="roundRect">
            <a:avLst>
              <a:gd name="adj" fmla="val 368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0CA1BF2-7D2E-49DA-8AE9-16B0AAF1BEC8}"/>
              </a:ext>
            </a:extLst>
          </p:cNvPr>
          <p:cNvSpPr/>
          <p:nvPr/>
        </p:nvSpPr>
        <p:spPr>
          <a:xfrm>
            <a:off x="515947" y="1964764"/>
            <a:ext cx="2693620" cy="3312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Comprehensive Evaluation</a:t>
            </a:r>
            <a:endParaRPr lang="en-US" sz="2187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6FDAA464-59ED-4A79-A126-32853FB4EFA2}"/>
              </a:ext>
            </a:extLst>
          </p:cNvPr>
          <p:cNvSpPr/>
          <p:nvPr/>
        </p:nvSpPr>
        <p:spPr>
          <a:xfrm>
            <a:off x="505243" y="2510835"/>
            <a:ext cx="3540919" cy="16954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 thorough assessment by qualified professionals, including educational, psychological, and medical evaluations, is crucial for accurately diagnosing learning disabilities.</a:t>
            </a:r>
            <a:endParaRPr lang="en-US" sz="175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D88C19FF-E29D-4CF0-9C40-96637058DEDF}"/>
              </a:ext>
            </a:extLst>
          </p:cNvPr>
          <p:cNvSpPr/>
          <p:nvPr/>
        </p:nvSpPr>
        <p:spPr>
          <a:xfrm>
            <a:off x="4602743" y="1843789"/>
            <a:ext cx="3986622" cy="2592247"/>
          </a:xfrm>
          <a:prstGeom prst="roundRect">
            <a:avLst>
              <a:gd name="adj" fmla="val 368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F64B265B-FFF2-4E6E-9F54-6D454213D1D7}"/>
              </a:ext>
            </a:extLst>
          </p:cNvPr>
          <p:cNvSpPr/>
          <p:nvPr/>
        </p:nvSpPr>
        <p:spPr>
          <a:xfrm>
            <a:off x="4838166" y="1980706"/>
            <a:ext cx="3540919" cy="6624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Identifying Strengths and Weaknesses</a:t>
            </a:r>
            <a:endParaRPr lang="en-US" sz="2187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B5697733-DF76-4C25-B2DB-39F2C500FC68}"/>
              </a:ext>
            </a:extLst>
          </p:cNvPr>
          <p:cNvSpPr/>
          <p:nvPr/>
        </p:nvSpPr>
        <p:spPr>
          <a:xfrm>
            <a:off x="4838166" y="2841701"/>
            <a:ext cx="3540919" cy="135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Evaluations aim to pinpoint an individual's specific strengths and weaknesses to develop targeted interventions and support strategies.</a:t>
            </a:r>
            <a:endParaRPr lang="en-US" sz="1750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B7776FBD-4967-403A-8DC8-BC9F047569D4}"/>
              </a:ext>
            </a:extLst>
          </p:cNvPr>
          <p:cNvSpPr/>
          <p:nvPr/>
        </p:nvSpPr>
        <p:spPr>
          <a:xfrm>
            <a:off x="216735" y="4734008"/>
            <a:ext cx="8188590" cy="1575001"/>
          </a:xfrm>
          <a:prstGeom prst="roundRect">
            <a:avLst>
              <a:gd name="adj" fmla="val 6057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544ABDE-20D0-4DD7-945D-C093AE33EA09}"/>
              </a:ext>
            </a:extLst>
          </p:cNvPr>
          <p:cNvSpPr/>
          <p:nvPr/>
        </p:nvSpPr>
        <p:spPr>
          <a:xfrm>
            <a:off x="515947" y="4903941"/>
            <a:ext cx="2693620" cy="3312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Multidisciplinary Approach</a:t>
            </a:r>
            <a:endParaRPr lang="en-US" sz="2187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045D995A-5AB0-4D31-B6BE-2995C9351FDA}"/>
              </a:ext>
            </a:extLst>
          </p:cNvPr>
          <p:cNvSpPr/>
          <p:nvPr/>
        </p:nvSpPr>
        <p:spPr>
          <a:xfrm>
            <a:off x="452155" y="5401055"/>
            <a:ext cx="7742887" cy="678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 team of experts, such as teachers, psychologists, and occupational therapists, collaborates to provide a comprehensive understanding of the learning disability.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7496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ts val="7545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Preliminary Design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56488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 the preliminary design phase, we will outline the key components and functionalities of the learning disability detector system.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This includes defining the target audience, identifying the key features and algorithms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</a:t>
            </a:r>
            <a:r>
              <a:rPr lang="en-US" sz="2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lanning the overall architecture and user interface.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Image 0" descr="&#10;">
            <a:extLst>
              <a:ext uri="{FF2B5EF4-FFF2-40B4-BE49-F238E27FC236}">
                <a16:creationId xmlns:a16="http://schemas.microsoft.com/office/drawing/2014/main" id="{DFEA390C-FA7A-4B0B-B46E-79F09E23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688" y="0"/>
            <a:ext cx="4097311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40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Methodology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71675" cy="4351338"/>
          </a:xfrm>
        </p:spPr>
        <p:txBody>
          <a:bodyPr/>
          <a:lstStyle/>
          <a:p>
            <a:pPr>
              <a:lnSpc>
                <a:spcPts val="2799"/>
              </a:lnSpc>
            </a:pPr>
            <a:r>
              <a:rPr lang="en-US" sz="2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project employed a rigorous, data-driven methodology to develop an accurate learning disability detection system.</a:t>
            </a:r>
          </a:p>
          <a:p>
            <a:pPr>
              <a:lnSpc>
                <a:spcPts val="2799"/>
              </a:lnSpc>
            </a:pPr>
            <a:r>
              <a:rPr lang="en-US" sz="2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Machine learning, psychology, and education collaborated to define the optimal analytical approach.</a:t>
            </a:r>
          </a:p>
          <a:p>
            <a:pPr>
              <a:lnSpc>
                <a:spcPts val="2799"/>
              </a:lnSpc>
            </a:pPr>
            <a:r>
              <a:rPr lang="en-US" sz="2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Techniques such as ensemble modeling, feature engineering, and hyperparameter tuning were utilized to maximize the predictive power of the final model.</a:t>
            </a:r>
            <a:endParaRPr lang="en-US" sz="2400" dirty="0"/>
          </a:p>
          <a:p>
            <a:pPr marL="0" indent="0">
              <a:lnSpc>
                <a:spcPts val="2799"/>
              </a:lnSpc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65254A5-AD06-4209-8F7B-D57C416C2032}"/>
              </a:ext>
            </a:extLst>
          </p:cNvPr>
          <p:cNvSpPr/>
          <p:nvPr/>
        </p:nvSpPr>
        <p:spPr>
          <a:xfrm>
            <a:off x="833199" y="2587466"/>
            <a:ext cx="644580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94FC696-3BA9-4AC6-90C9-E3B6CB0FD62D}"/>
              </a:ext>
            </a:extLst>
          </p:cNvPr>
          <p:cNvSpPr/>
          <p:nvPr/>
        </p:nvSpPr>
        <p:spPr>
          <a:xfrm>
            <a:off x="833199" y="361509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77DA4127-77F3-4BEE-B429-54F2318DDE70}"/>
              </a:ext>
            </a:extLst>
          </p:cNvPr>
          <p:cNvSpPr/>
          <p:nvPr/>
        </p:nvSpPr>
        <p:spPr>
          <a:xfrm>
            <a:off x="833199" y="4931212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0" descr="&#10;&#10;">
            <a:extLst>
              <a:ext uri="{FF2B5EF4-FFF2-40B4-BE49-F238E27FC236}">
                <a16:creationId xmlns:a16="http://schemas.microsoft.com/office/drawing/2014/main" id="{D606A757-608F-4B18-A099-E00A7558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563" y="90489"/>
            <a:ext cx="4359274" cy="676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62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1515"/>
            <a:ext cx="10515600" cy="1325563"/>
          </a:xfrm>
        </p:spPr>
        <p:txBody>
          <a:bodyPr>
            <a:normAutofit/>
          </a:bodyPr>
          <a:lstStyle/>
          <a:p>
            <a:pPr marL="0" indent="0">
              <a:lnSpc>
                <a:spcPts val="5468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Ensembled model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9E727C-5D19-4A35-A540-7D2AE74F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04" y="1147282"/>
            <a:ext cx="10117414" cy="5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65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6557F8-6F09-4A18-B0B7-0C9870E8F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8"/>
          <a:stretch/>
        </p:blipFill>
        <p:spPr>
          <a:xfrm>
            <a:off x="0" y="0"/>
            <a:ext cx="11679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283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s Slide Master">
  <a:themeElements>
    <a:clrScheme name="ALLPPT-COLOR-A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smaple</Template>
  <TotalTime>6157</TotalTime>
  <Words>771</Words>
  <Application>Microsoft Office PowerPoint</Application>
  <PresentationFormat>Widescreen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Casper</vt:lpstr>
      <vt:lpstr>Patrick Hand</vt:lpstr>
      <vt:lpstr>Raleway ExtraBold</vt:lpstr>
      <vt:lpstr>Times New Roman</vt:lpstr>
      <vt:lpstr>1_Office Theme</vt:lpstr>
      <vt:lpstr>2_Office Theme</vt:lpstr>
      <vt:lpstr>Contents Slide Master</vt:lpstr>
      <vt:lpstr>PowerPoint Presentation</vt:lpstr>
      <vt:lpstr>Outline</vt:lpstr>
      <vt:lpstr>Introduction to Learning Disabilities</vt:lpstr>
      <vt:lpstr>PowerPoint Presentation</vt:lpstr>
      <vt:lpstr>Diagnosing Learning Disabilities</vt:lpstr>
      <vt:lpstr>Preliminary Design</vt:lpstr>
      <vt:lpstr>Methodology</vt:lpstr>
      <vt:lpstr>Ensembled model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Branding</dc:creator>
  <cp:lastModifiedBy>omkar hiremath</cp:lastModifiedBy>
  <cp:revision>496</cp:revision>
  <dcterms:created xsi:type="dcterms:W3CDTF">2019-01-09T10:33:58Z</dcterms:created>
  <dcterms:modified xsi:type="dcterms:W3CDTF">2024-04-11T06:39:28Z</dcterms:modified>
</cp:coreProperties>
</file>